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3" r:id="rId12"/>
    <p:sldId id="274" r:id="rId13"/>
    <p:sldId id="275" r:id="rId14"/>
    <p:sldId id="276" r:id="rId15"/>
    <p:sldId id="277" r:id="rId16"/>
    <p:sldId id="279" r:id="rId17"/>
    <p:sldId id="281" r:id="rId18"/>
    <p:sldId id="265" r:id="rId19"/>
    <p:sldId id="271" r:id="rId20"/>
    <p:sldId id="266" r:id="rId21"/>
    <p:sldId id="272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67" r:id="rId30"/>
    <p:sldId id="268" r:id="rId31"/>
    <p:sldId id="269" r:id="rId32"/>
  </p:sldIdLst>
  <p:sldSz cx="18288000" cy="10287000"/>
  <p:notesSz cx="6858000" cy="9144000"/>
  <p:embeddedFontLst>
    <p:embeddedFont>
      <p:font typeface="Cooper Hewitt" pitchFamily="2" charset="77"/>
      <p:regular r:id="rId34"/>
      <p:bold r:id="rId35"/>
    </p:embeddedFont>
    <p:embeddedFont>
      <p:font typeface="Cooper Hewitt Bold" pitchFamily="2" charset="77"/>
      <p:regular r:id="rId36"/>
      <p:bold r:id="rId37"/>
    </p:embeddedFont>
    <p:embeddedFont>
      <p:font typeface="DM Sans" pitchFamily="2" charset="77"/>
      <p:regular r:id="rId38"/>
      <p:bold r:id="rId39"/>
      <p:italic r:id="rId40"/>
      <p:boldItalic r:id="rId41"/>
    </p:embeddedFont>
    <p:embeddedFont>
      <p:font typeface="DM Sans Bold" pitchFamily="2" charset="7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54806-1588-4D55-9E1B-AF3A7D56CE58}" v="1434" dt="2025-05-08T23:57:46.498"/>
    <p1510:client id="{C5370A1C-F648-8B47-8226-3DE792CFC6EE}" v="183" dt="2025-05-08T22:31:14.924"/>
    <p1510:client id="{F6F0AB7B-6842-B746-BF9B-55A8FC280FFE}" v="772" dt="2025-05-09T00:13:46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5" autoAdjust="0"/>
    <p:restoredTop sz="94589" autoAdjust="0"/>
  </p:normalViewPr>
  <p:slideViewPr>
    <p:cSldViewPr>
      <p:cViewPr>
        <p:scale>
          <a:sx n="66" d="100"/>
          <a:sy n="66" d="100"/>
        </p:scale>
        <p:origin x="416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63A5B-8717-4A89-8ECE-D3747C598B30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8886-61E2-4061-9E56-828A4A726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4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6.sv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7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6.sv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6.sv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7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6.sv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7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svg"/><Relationship Id="rId7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svg"/><Relationship Id="rId7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svg"/><Relationship Id="rId7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svg"/><Relationship Id="rId7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4" Type="http://schemas.openxmlformats.org/officeDocument/2006/relationships/image" Target="../media/image11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2.svg"/><Relationship Id="rId7" Type="http://schemas.openxmlformats.org/officeDocument/2006/relationships/image" Target="../media/image31.svg"/><Relationship Id="rId12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5.png"/><Relationship Id="rId5" Type="http://schemas.openxmlformats.org/officeDocument/2006/relationships/image" Target="../media/image14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0.svg"/><Relationship Id="rId7" Type="http://schemas.openxmlformats.org/officeDocument/2006/relationships/image" Target="../media/image5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12.svg"/><Relationship Id="rId10" Type="http://schemas.openxmlformats.org/officeDocument/2006/relationships/image" Target="../media/image60.png"/><Relationship Id="rId4" Type="http://schemas.openxmlformats.org/officeDocument/2006/relationships/image" Target="../media/image11.png"/><Relationship Id="rId9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s://www.kaggle.com/datasets/hishaamarmghan/list-of-top-data-breaches-2004-2021" TargetMode="External"/><Relationship Id="rId3" Type="http://schemas.openxmlformats.org/officeDocument/2006/relationships/image" Target="../media/image10.svg"/><Relationship Id="rId7" Type="http://schemas.openxmlformats.org/officeDocument/2006/relationships/image" Target="../media/image63.svg"/><Relationship Id="rId12" Type="http://schemas.openxmlformats.org/officeDocument/2006/relationships/hyperlink" Target="https://ojjdp.ojp.gov/statistical-briefing-book/crime/faqs/ucr_table_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12.svg"/><Relationship Id="rId10" Type="http://schemas.openxmlformats.org/officeDocument/2006/relationships/image" Target="../media/image66.png"/><Relationship Id="rId4" Type="http://schemas.openxmlformats.org/officeDocument/2006/relationships/image" Target="../media/image11.png"/><Relationship Id="rId9" Type="http://schemas.openxmlformats.org/officeDocument/2006/relationships/image" Target="../media/image6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10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12.svg"/><Relationship Id="rId15" Type="http://schemas.openxmlformats.org/officeDocument/2006/relationships/image" Target="../media/image77.svg"/><Relationship Id="rId10" Type="http://schemas.openxmlformats.org/officeDocument/2006/relationships/image" Target="../media/image72.png"/><Relationship Id="rId4" Type="http://schemas.openxmlformats.org/officeDocument/2006/relationships/image" Target="../media/image11.png"/><Relationship Id="rId9" Type="http://schemas.openxmlformats.org/officeDocument/2006/relationships/image" Target="../media/image71.svg"/><Relationship Id="rId1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7.svg"/><Relationship Id="rId4" Type="http://schemas.openxmlformats.org/officeDocument/2006/relationships/image" Target="../media/image11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18332" y="2731879"/>
            <a:ext cx="3701593" cy="4723610"/>
          </a:xfrm>
          <a:custGeom>
            <a:avLst/>
            <a:gdLst/>
            <a:ahLst/>
            <a:cxnLst/>
            <a:rect l="l" t="t" r="r" b="b"/>
            <a:pathLst>
              <a:path w="3701593" h="4723610">
                <a:moveTo>
                  <a:pt x="0" y="0"/>
                </a:moveTo>
                <a:lnTo>
                  <a:pt x="3701593" y="0"/>
                </a:lnTo>
                <a:lnTo>
                  <a:pt x="3701593" y="4723610"/>
                </a:lnTo>
                <a:lnTo>
                  <a:pt x="0" y="472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56031" y="5686468"/>
            <a:ext cx="3718302" cy="2393234"/>
          </a:xfrm>
          <a:custGeom>
            <a:avLst/>
            <a:gdLst/>
            <a:ahLst/>
            <a:cxnLst/>
            <a:rect l="l" t="t" r="r" b="b"/>
            <a:pathLst>
              <a:path w="3718302" h="2393234">
                <a:moveTo>
                  <a:pt x="0" y="0"/>
                </a:moveTo>
                <a:lnTo>
                  <a:pt x="3718301" y="0"/>
                </a:lnTo>
                <a:lnTo>
                  <a:pt x="3718301" y="2393234"/>
                </a:lnTo>
                <a:lnTo>
                  <a:pt x="0" y="2393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377104" y="3974852"/>
            <a:ext cx="2882196" cy="3943304"/>
          </a:xfrm>
          <a:custGeom>
            <a:avLst/>
            <a:gdLst/>
            <a:ahLst/>
            <a:cxnLst/>
            <a:rect l="l" t="t" r="r" b="b"/>
            <a:pathLst>
              <a:path w="2882196" h="3943304">
                <a:moveTo>
                  <a:pt x="0" y="0"/>
                </a:moveTo>
                <a:lnTo>
                  <a:pt x="2882196" y="0"/>
                </a:lnTo>
                <a:lnTo>
                  <a:pt x="2882196" y="3943304"/>
                </a:lnTo>
                <a:lnTo>
                  <a:pt x="0" y="3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165629"/>
            <a:ext cx="13891225" cy="1782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49"/>
              </a:lnSpc>
            </a:pPr>
            <a:r>
              <a:rPr lang="en-US" sz="8964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EVERYTHING DATA!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4789" y="4454526"/>
            <a:ext cx="12819047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LET’S TALK PLOTS AND REPOSITORIES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4789" y="8840316"/>
            <a:ext cx="5726030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by: Aaronea Wiggins + Lojain Idris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075" y="6673696"/>
            <a:ext cx="7793067" cy="60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Today, the group will happily share a moment speaking summaries and in-depth descriptions of CTEC 128 and CTEC 298 tasks.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D62C3-3806-B38F-12A1-9D1E88C8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9A4782-CD01-AA7B-93FC-766D6116FCE0}"/>
              </a:ext>
            </a:extLst>
          </p:cNvPr>
          <p:cNvSpPr/>
          <p:nvPr/>
        </p:nvSpPr>
        <p:spPr>
          <a:xfrm>
            <a:off x="-304800" y="-39243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E4CA12-D63D-101A-3F9B-3FF4C353B8AC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7C4DAD6-BBA5-48B8-CC2D-1DBE2A05C428}"/>
              </a:ext>
            </a:extLst>
          </p:cNvPr>
          <p:cNvSpPr txBox="1"/>
          <p:nvPr/>
        </p:nvSpPr>
        <p:spPr>
          <a:xfrm>
            <a:off x="1028700" y="2403571"/>
            <a:ext cx="868379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VISUALS – JUPYTER NB 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767B0F-213A-0D3E-23D4-59EBC246358C}"/>
              </a:ext>
            </a:extLst>
          </p:cNvPr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272CFC-BD62-9AC3-DF9C-1FA200987C52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698AEE2-49AD-C8BF-C720-51E8DE9555B1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B9F1D28-A36A-4927-6DBC-A229733CA818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3D1B858-4B78-192E-6492-0C26519CD1D6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7833AE-B7A7-D585-E69D-BA1D72AA006F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03BC3EF-6003-FAD9-9B11-2DC470829279}"/>
              </a:ext>
            </a:extLst>
          </p:cNvPr>
          <p:cNvSpPr txBox="1"/>
          <p:nvPr/>
        </p:nvSpPr>
        <p:spPr>
          <a:xfrm>
            <a:off x="1055075" y="3293381"/>
            <a:ext cx="80889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756066-4C64-2261-E1D7-48F1EE205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6" t="31802" r="28936" b="6068"/>
          <a:stretch/>
        </p:blipFill>
        <p:spPr>
          <a:xfrm>
            <a:off x="9170375" y="437354"/>
            <a:ext cx="9091845" cy="9849646"/>
          </a:xfrm>
          <a:prstGeom prst="rect">
            <a:avLst/>
          </a:prstGeom>
        </p:spPr>
      </p:pic>
      <p:sp>
        <p:nvSpPr>
          <p:cNvPr id="28" name="TextBox 16">
            <a:extLst>
              <a:ext uri="{FF2B5EF4-FFF2-40B4-BE49-F238E27FC236}">
                <a16:creationId xmlns:a16="http://schemas.microsoft.com/office/drawing/2014/main" id="{FC630636-50EF-3489-A99A-88A76FA147A8}"/>
              </a:ext>
            </a:extLst>
          </p:cNvPr>
          <p:cNvSpPr txBox="1"/>
          <p:nvPr/>
        </p:nvSpPr>
        <p:spPr>
          <a:xfrm>
            <a:off x="14240293" y="0"/>
            <a:ext cx="1673924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Bar Plot</a:t>
            </a:r>
          </a:p>
        </p:txBody>
      </p:sp>
      <p:sp>
        <p:nvSpPr>
          <p:cNvPr id="42" name="Freeform 4">
            <a:extLst>
              <a:ext uri="{FF2B5EF4-FFF2-40B4-BE49-F238E27FC236}">
                <a16:creationId xmlns:a16="http://schemas.microsoft.com/office/drawing/2014/main" id="{B631DD37-83AC-B13B-061C-F8F95C9C3765}"/>
              </a:ext>
            </a:extLst>
          </p:cNvPr>
          <p:cNvSpPr/>
          <p:nvPr/>
        </p:nvSpPr>
        <p:spPr>
          <a:xfrm>
            <a:off x="1028700" y="4314365"/>
            <a:ext cx="5258051" cy="5983201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3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BE6DF-B3BE-B975-0401-F3668A6D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5AFD04-1D02-7856-2F00-B4D7B9ACC50C}"/>
              </a:ext>
            </a:extLst>
          </p:cNvPr>
          <p:cNvSpPr/>
          <p:nvPr/>
        </p:nvSpPr>
        <p:spPr>
          <a:xfrm>
            <a:off x="-304800" y="-39243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8F8E48A-6311-B411-BF41-476FF2BA7EA6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82B7460-20BD-5B69-A025-DAB27E0D5843}"/>
              </a:ext>
            </a:extLst>
          </p:cNvPr>
          <p:cNvSpPr txBox="1"/>
          <p:nvPr/>
        </p:nvSpPr>
        <p:spPr>
          <a:xfrm>
            <a:off x="1028700" y="2403571"/>
            <a:ext cx="868379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VISUALS – JUPYTER NB 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34C090B-406F-761C-0C8A-0E9F7690B78E}"/>
              </a:ext>
            </a:extLst>
          </p:cNvPr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0A62B45-8304-7B17-0525-A0F8360E4781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100EF4-37FE-DD20-4C43-6AC5A0CD1918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038CBB9-16D9-DA2A-6F09-D00998496957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333836A-635E-0692-8ADF-6DAA9976582F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CF97787-B059-EA11-13D0-9825A0427596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A06E41-6C43-0F9B-431C-4F12A33CE68E}"/>
              </a:ext>
            </a:extLst>
          </p:cNvPr>
          <p:cNvSpPr txBox="1"/>
          <p:nvPr/>
        </p:nvSpPr>
        <p:spPr>
          <a:xfrm>
            <a:off x="1055075" y="3293381"/>
            <a:ext cx="80889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E5E472-9F67-30FE-A58A-C82FDAF7C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5" t="24340" r="24304" b="5226"/>
          <a:stretch/>
        </p:blipFill>
        <p:spPr>
          <a:xfrm>
            <a:off x="8648316" y="190500"/>
            <a:ext cx="9622312" cy="10096500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12AB8D6C-0FBB-BEEB-5487-47E90F2776B1}"/>
              </a:ext>
            </a:extLst>
          </p:cNvPr>
          <p:cNvSpPr txBox="1"/>
          <p:nvPr/>
        </p:nvSpPr>
        <p:spPr>
          <a:xfrm>
            <a:off x="12877717" y="0"/>
            <a:ext cx="1940059" cy="342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Histogram plot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69FB6CD1-FC0D-17B1-A7FB-8E74BF3644D8}"/>
              </a:ext>
            </a:extLst>
          </p:cNvPr>
          <p:cNvSpPr/>
          <p:nvPr/>
        </p:nvSpPr>
        <p:spPr>
          <a:xfrm>
            <a:off x="1028700" y="4314365"/>
            <a:ext cx="5258051" cy="5983201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4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5657F9-C610-6FF6-1B2E-56B18C4C3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270AAD-540A-4CDD-F0C1-C95BEF86E244}"/>
              </a:ext>
            </a:extLst>
          </p:cNvPr>
          <p:cNvSpPr/>
          <p:nvPr/>
        </p:nvSpPr>
        <p:spPr>
          <a:xfrm>
            <a:off x="-304800" y="-39243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2123FD-DEFE-B5C6-5D7F-90507293E59F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C5072B-F107-041E-F8ED-457E434B0267}"/>
              </a:ext>
            </a:extLst>
          </p:cNvPr>
          <p:cNvSpPr txBox="1"/>
          <p:nvPr/>
        </p:nvSpPr>
        <p:spPr>
          <a:xfrm>
            <a:off x="1028700" y="2403571"/>
            <a:ext cx="8683790" cy="999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VISUALS – </a:t>
            </a:r>
            <a:r>
              <a:rPr lang="en-US" sz="4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JUPYTER</a:t>
            </a:r>
            <a:r>
              <a:rPr lang="en-US" sz="5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NB 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7422837-F8C1-8469-AEC9-E4931FE457D7}"/>
              </a:ext>
            </a:extLst>
          </p:cNvPr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576B0A-6EDB-68B1-450A-6B35244EB104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1E5F1E5-58A7-7BF0-C585-B213DB7AF1AA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BECAA3-2C21-DB7B-598F-10BFBB2AF7DC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BD8FD37-1B0A-5835-06DB-4CB84FF01E5C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E7D7752-DCC9-334C-C19A-CAA36B6DE9B2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2123F35-E6F3-8F53-3237-8885EF7B6830}"/>
              </a:ext>
            </a:extLst>
          </p:cNvPr>
          <p:cNvSpPr txBox="1"/>
          <p:nvPr/>
        </p:nvSpPr>
        <p:spPr>
          <a:xfrm>
            <a:off x="1055075" y="3293381"/>
            <a:ext cx="80889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0DBD99-8C79-25C5-47E2-88BEC26FF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9" t="20455" r="24008" b="11371"/>
          <a:stretch/>
        </p:blipFill>
        <p:spPr>
          <a:xfrm>
            <a:off x="8217183" y="442171"/>
            <a:ext cx="10070817" cy="9844829"/>
          </a:xfrm>
          <a:prstGeom prst="rect">
            <a:avLst/>
          </a:prstGeom>
        </p:spPr>
      </p:pic>
      <p:sp>
        <p:nvSpPr>
          <p:cNvPr id="30" name="TextBox 16">
            <a:extLst>
              <a:ext uri="{FF2B5EF4-FFF2-40B4-BE49-F238E27FC236}">
                <a16:creationId xmlns:a16="http://schemas.microsoft.com/office/drawing/2014/main" id="{3D30EFBC-D40F-1CA7-D00F-86423ACAF83A}"/>
              </a:ext>
            </a:extLst>
          </p:cNvPr>
          <p:cNvSpPr txBox="1"/>
          <p:nvPr/>
        </p:nvSpPr>
        <p:spPr>
          <a:xfrm>
            <a:off x="12856947" y="0"/>
            <a:ext cx="1673924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Scatter plot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5AD5405E-82A5-F651-E477-4AD9F794EC50}"/>
              </a:ext>
            </a:extLst>
          </p:cNvPr>
          <p:cNvSpPr/>
          <p:nvPr/>
        </p:nvSpPr>
        <p:spPr>
          <a:xfrm>
            <a:off x="1028700" y="4314365"/>
            <a:ext cx="5258051" cy="5983201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1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B5995-B49D-3190-7112-DD03CD2A8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CA7BA6-C832-560E-EADD-A744E9A00FC9}"/>
              </a:ext>
            </a:extLst>
          </p:cNvPr>
          <p:cNvSpPr/>
          <p:nvPr/>
        </p:nvSpPr>
        <p:spPr>
          <a:xfrm>
            <a:off x="-304800" y="-39243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2D97C46-BF71-6371-52D1-964234F1D83F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DA1DB3-11E9-F04B-F49D-89E3120211CF}"/>
              </a:ext>
            </a:extLst>
          </p:cNvPr>
          <p:cNvSpPr txBox="1"/>
          <p:nvPr/>
        </p:nvSpPr>
        <p:spPr>
          <a:xfrm>
            <a:off x="1028700" y="2403571"/>
            <a:ext cx="8088925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VISUALS – JUPYTER NB 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0CB9765-A8C3-9CF5-EEB8-396AFAC48815}"/>
              </a:ext>
            </a:extLst>
          </p:cNvPr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9C78EAB-5286-67D1-BF23-3863D44B4E5E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FE67771-A4BB-E55F-C317-8C63BBAB3717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D476CF3-6619-9AC1-FFC7-033712613A42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0898C30-BF64-8145-CBA5-C9530B3683E0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C2A83FC-4755-9696-0085-9FF0A661904F}"/>
              </a:ext>
            </a:extLst>
          </p:cNvPr>
          <p:cNvSpPr txBox="1"/>
          <p:nvPr/>
        </p:nvSpPr>
        <p:spPr>
          <a:xfrm>
            <a:off x="16884798" y="9752427"/>
            <a:ext cx="1005737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  <a:p>
            <a:pPr algn="r">
              <a:lnSpc>
                <a:spcPts val="2100"/>
              </a:lnSpc>
            </a:pPr>
            <a:endParaRPr lang="en-US" sz="1500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F7BDCAB-A920-0484-7DAF-DEF605251B98}"/>
              </a:ext>
            </a:extLst>
          </p:cNvPr>
          <p:cNvSpPr txBox="1"/>
          <p:nvPr/>
        </p:nvSpPr>
        <p:spPr>
          <a:xfrm>
            <a:off x="1055075" y="3293381"/>
            <a:ext cx="80889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0D697B-2945-1106-B72B-672F759BD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4" t="27467" r="25844" b="5829"/>
          <a:stretch/>
        </p:blipFill>
        <p:spPr>
          <a:xfrm>
            <a:off x="8520051" y="267873"/>
            <a:ext cx="9565672" cy="9057413"/>
          </a:xfrm>
          <a:prstGeom prst="rect">
            <a:avLst/>
          </a:prstGeom>
        </p:spPr>
      </p:pic>
      <p:sp>
        <p:nvSpPr>
          <p:cNvPr id="31" name="TextBox 16">
            <a:extLst>
              <a:ext uri="{FF2B5EF4-FFF2-40B4-BE49-F238E27FC236}">
                <a16:creationId xmlns:a16="http://schemas.microsoft.com/office/drawing/2014/main" id="{BA8F4FE9-1CA1-0E36-DED5-83CC3CC9013B}"/>
              </a:ext>
            </a:extLst>
          </p:cNvPr>
          <p:cNvSpPr txBox="1"/>
          <p:nvPr/>
        </p:nvSpPr>
        <p:spPr>
          <a:xfrm>
            <a:off x="12465925" y="9474238"/>
            <a:ext cx="1673924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Multi-Plot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EDE6F875-C173-9CFA-E125-D712F0C91435}"/>
              </a:ext>
            </a:extLst>
          </p:cNvPr>
          <p:cNvSpPr/>
          <p:nvPr/>
        </p:nvSpPr>
        <p:spPr>
          <a:xfrm>
            <a:off x="1028700" y="4314365"/>
            <a:ext cx="5258051" cy="5983201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9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59BD55-C093-F725-36F6-E51E8B16A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AF68DF-4010-4E4A-170F-C75650A9D7CF}"/>
              </a:ext>
            </a:extLst>
          </p:cNvPr>
          <p:cNvSpPr/>
          <p:nvPr/>
        </p:nvSpPr>
        <p:spPr>
          <a:xfrm>
            <a:off x="-304800" y="-39243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F7D6734-6E5C-2541-3D49-1128DDAB1C00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3D7C3FD-A8CF-4610-4CB9-57900B967955}"/>
              </a:ext>
            </a:extLst>
          </p:cNvPr>
          <p:cNvSpPr/>
          <p:nvPr/>
        </p:nvSpPr>
        <p:spPr>
          <a:xfrm>
            <a:off x="2006676" y="4714771"/>
            <a:ext cx="4133548" cy="4836030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3E4A4F4-88F9-3F4A-C888-853F8CD4D909}"/>
              </a:ext>
            </a:extLst>
          </p:cNvPr>
          <p:cNvSpPr/>
          <p:nvPr/>
        </p:nvSpPr>
        <p:spPr>
          <a:xfrm>
            <a:off x="1019583" y="4219529"/>
            <a:ext cx="1947460" cy="3463257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8C4F9CD-3455-5BD6-79CA-7B5DF61AD221}"/>
              </a:ext>
            </a:extLst>
          </p:cNvPr>
          <p:cNvSpPr txBox="1"/>
          <p:nvPr/>
        </p:nvSpPr>
        <p:spPr>
          <a:xfrm>
            <a:off x="1028700" y="2403571"/>
            <a:ext cx="868379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VISUALS – JUPYTER NB 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A3555DB-96D0-F957-1DF6-5BEF405651E5}"/>
              </a:ext>
            </a:extLst>
          </p:cNvPr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B3A286A-FEB0-2644-CFDF-29EA597DA6CB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D79B2C1-3147-D394-B6A9-0B6C72D0E5E6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261B7AB-5767-3AD5-1D0D-2CAFB4C3FEEF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BBD416B-CB23-EBF2-BEF9-F5AA9DECEA4C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E65AD95-EC5B-6E5C-1839-1C131B25DABF}"/>
              </a:ext>
            </a:extLst>
          </p:cNvPr>
          <p:cNvSpPr txBox="1"/>
          <p:nvPr/>
        </p:nvSpPr>
        <p:spPr>
          <a:xfrm>
            <a:off x="16825063" y="9717682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AC8A834-F2C0-3A2F-CE7C-4FA3DF9F96BF}"/>
              </a:ext>
            </a:extLst>
          </p:cNvPr>
          <p:cNvSpPr txBox="1"/>
          <p:nvPr/>
        </p:nvSpPr>
        <p:spPr>
          <a:xfrm>
            <a:off x="1055075" y="3293381"/>
            <a:ext cx="80889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F0C51A-4AF6-BB56-3B5F-3B29BF4BB0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9" t="24427" r="32345" b="4875"/>
          <a:stretch/>
        </p:blipFill>
        <p:spPr>
          <a:xfrm>
            <a:off x="9052227" y="0"/>
            <a:ext cx="9120915" cy="9310904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C9FC8610-9130-1E1F-02B8-48AD962DC81C}"/>
              </a:ext>
            </a:extLst>
          </p:cNvPr>
          <p:cNvSpPr txBox="1"/>
          <p:nvPr/>
        </p:nvSpPr>
        <p:spPr>
          <a:xfrm>
            <a:off x="13537536" y="9550801"/>
            <a:ext cx="1673924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Stacked Plot</a:t>
            </a:r>
          </a:p>
        </p:txBody>
      </p:sp>
    </p:spTree>
    <p:extLst>
      <p:ext uri="{BB962C8B-B14F-4D97-AF65-F5344CB8AC3E}">
        <p14:creationId xmlns:p14="http://schemas.microsoft.com/office/powerpoint/2010/main" val="411840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21F7B-7254-F332-A497-BDC4A66B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DB6A1D-BFA6-D3B2-2A84-7F98F1D4EC98}"/>
              </a:ext>
            </a:extLst>
          </p:cNvPr>
          <p:cNvSpPr/>
          <p:nvPr/>
        </p:nvSpPr>
        <p:spPr>
          <a:xfrm>
            <a:off x="-304800" y="-39243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1B777AB-AE11-EE64-1CF7-47B0AF087255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40F895C-BDD4-6539-3CDB-CF218A24332A}"/>
              </a:ext>
            </a:extLst>
          </p:cNvPr>
          <p:cNvSpPr/>
          <p:nvPr/>
        </p:nvSpPr>
        <p:spPr>
          <a:xfrm>
            <a:off x="252654" y="3579443"/>
            <a:ext cx="6034097" cy="671812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AE170F-1C60-AF99-93ED-5C879F168E29}"/>
              </a:ext>
            </a:extLst>
          </p:cNvPr>
          <p:cNvSpPr txBox="1"/>
          <p:nvPr/>
        </p:nvSpPr>
        <p:spPr>
          <a:xfrm>
            <a:off x="252654" y="1354915"/>
            <a:ext cx="8281746" cy="97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8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VISUALS – JUPYTER NB 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BC2B146-C4E7-DC2E-C2D2-1BA7AE81F1B8}"/>
              </a:ext>
            </a:extLst>
          </p:cNvPr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173F4B7-5A11-59B0-B515-C47D85C865A0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58B5C9C-693A-E414-3ACB-F88CDC5B11C3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52BEDCB-F0A0-239D-F5C7-D7ED6F36F67C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DD87326-0E31-C398-73C2-DA25BD3657A2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BAB49DF-2F2B-9953-7A53-DE50667A7F18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E57389B-A7B3-D469-105B-DDCE1FF3F09D}"/>
              </a:ext>
            </a:extLst>
          </p:cNvPr>
          <p:cNvSpPr txBox="1"/>
          <p:nvPr/>
        </p:nvSpPr>
        <p:spPr>
          <a:xfrm>
            <a:off x="11802" y="2146594"/>
            <a:ext cx="8088925" cy="99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8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D8B6C6-9703-B482-4FAA-B0EF52A70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28254" r="24476" b="4386"/>
          <a:stretch/>
        </p:blipFill>
        <p:spPr>
          <a:xfrm>
            <a:off x="7113763" y="331907"/>
            <a:ext cx="11136495" cy="9502301"/>
          </a:xfrm>
          <a:prstGeom prst="rect">
            <a:avLst/>
          </a:prstGeom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8B00C281-0E3C-413E-825C-4A5737A388B3}"/>
              </a:ext>
            </a:extLst>
          </p:cNvPr>
          <p:cNvSpPr txBox="1"/>
          <p:nvPr/>
        </p:nvSpPr>
        <p:spPr>
          <a:xfrm>
            <a:off x="11482898" y="33442"/>
            <a:ext cx="1673924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Line Plot</a:t>
            </a:r>
          </a:p>
        </p:txBody>
      </p:sp>
    </p:spTree>
    <p:extLst>
      <p:ext uri="{BB962C8B-B14F-4D97-AF65-F5344CB8AC3E}">
        <p14:creationId xmlns:p14="http://schemas.microsoft.com/office/powerpoint/2010/main" val="3029470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EA7F31-20B7-3A6C-E3D3-E90081B78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C87921-AE74-BF32-DF9D-7A714FB5B5F5}"/>
              </a:ext>
            </a:extLst>
          </p:cNvPr>
          <p:cNvSpPr/>
          <p:nvPr/>
        </p:nvSpPr>
        <p:spPr>
          <a:xfrm>
            <a:off x="-304800" y="-39243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61B9A12-CA06-002E-1C7C-50446546E6CE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E2C82F4-80A0-F709-196D-921020F98291}"/>
              </a:ext>
            </a:extLst>
          </p:cNvPr>
          <p:cNvSpPr/>
          <p:nvPr/>
        </p:nvSpPr>
        <p:spPr>
          <a:xfrm>
            <a:off x="11839163" y="493676"/>
            <a:ext cx="6034097" cy="671812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F0476B7-A29A-638B-CF2C-55021052038D}"/>
              </a:ext>
            </a:extLst>
          </p:cNvPr>
          <p:cNvSpPr/>
          <p:nvPr/>
        </p:nvSpPr>
        <p:spPr>
          <a:xfrm>
            <a:off x="12295024" y="780023"/>
            <a:ext cx="4179099" cy="6080700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0B855BB-5F01-A7BA-3C10-BCDFC6D30F8F}"/>
              </a:ext>
            </a:extLst>
          </p:cNvPr>
          <p:cNvSpPr txBox="1"/>
          <p:nvPr/>
        </p:nvSpPr>
        <p:spPr>
          <a:xfrm>
            <a:off x="1028700" y="2403571"/>
            <a:ext cx="868379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VISUALS – TABLEAU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B1E4481-A88B-76BC-4E4D-B248BBE46B05}"/>
              </a:ext>
            </a:extLst>
          </p:cNvPr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F8077A4-7387-FF32-0E61-C3C6A95CA7C0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B0BFB2-D5C9-6D3B-5124-0D972F2DA316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2A3EEC6-A4FE-4204-3572-76AA5C61CBF2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53E2A76-122B-B88E-DBEE-B719C8436BBD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21420B6-3208-50AE-A2F8-3966166BBC3B}"/>
              </a:ext>
            </a:extLst>
          </p:cNvPr>
          <p:cNvSpPr txBox="1"/>
          <p:nvPr/>
        </p:nvSpPr>
        <p:spPr>
          <a:xfrm>
            <a:off x="16253563" y="8991600"/>
            <a:ext cx="1005737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16</a:t>
            </a:r>
          </a:p>
          <a:p>
            <a:pPr algn="r">
              <a:lnSpc>
                <a:spcPts val="2100"/>
              </a:lnSpc>
            </a:pPr>
            <a:endParaRPr lang="en-US" sz="1500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DEFA18-9A88-218C-BAFE-51D82CB7E789}"/>
              </a:ext>
            </a:extLst>
          </p:cNvPr>
          <p:cNvSpPr txBox="1"/>
          <p:nvPr/>
        </p:nvSpPr>
        <p:spPr>
          <a:xfrm>
            <a:off x="1055075" y="3293381"/>
            <a:ext cx="8088925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PLOT(S)</a:t>
            </a:r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EF2290-DF07-C95B-F134-E1B3816E30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68" y="4130816"/>
            <a:ext cx="8683790" cy="5621611"/>
          </a:xfrm>
          <a:prstGeom prst="rect">
            <a:avLst/>
          </a:prstGeom>
        </p:spPr>
      </p:pic>
      <p:sp>
        <p:nvSpPr>
          <p:cNvPr id="40" name="TextBox 16">
            <a:extLst>
              <a:ext uri="{FF2B5EF4-FFF2-40B4-BE49-F238E27FC236}">
                <a16:creationId xmlns:a16="http://schemas.microsoft.com/office/drawing/2014/main" id="{2173C61F-7351-D962-1AAB-92A92C5ECAA9}"/>
              </a:ext>
            </a:extLst>
          </p:cNvPr>
          <p:cNvSpPr txBox="1"/>
          <p:nvPr/>
        </p:nvSpPr>
        <p:spPr>
          <a:xfrm>
            <a:off x="9725460" y="5704734"/>
            <a:ext cx="1673924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40989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4CA97-2DEC-71A7-BE46-44124247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F65A5C-3ABB-4A86-5377-EE32DD4D0E4D}"/>
              </a:ext>
            </a:extLst>
          </p:cNvPr>
          <p:cNvSpPr/>
          <p:nvPr/>
        </p:nvSpPr>
        <p:spPr>
          <a:xfrm>
            <a:off x="-304800" y="-39243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F1C493-C0A4-1B25-DC1E-CF42F6EBDC9C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675BE38-5A32-ACDD-F50F-8E242979ADC2}"/>
              </a:ext>
            </a:extLst>
          </p:cNvPr>
          <p:cNvSpPr/>
          <p:nvPr/>
        </p:nvSpPr>
        <p:spPr>
          <a:xfrm>
            <a:off x="11839163" y="493676"/>
            <a:ext cx="6034097" cy="671812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624A8B4-CC94-74E2-5817-B6B3CA0EC144}"/>
              </a:ext>
            </a:extLst>
          </p:cNvPr>
          <p:cNvSpPr/>
          <p:nvPr/>
        </p:nvSpPr>
        <p:spPr>
          <a:xfrm>
            <a:off x="12295024" y="780023"/>
            <a:ext cx="4179099" cy="6080700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6C6F21-1967-B88E-12BD-EC17D31171C4}"/>
              </a:ext>
            </a:extLst>
          </p:cNvPr>
          <p:cNvSpPr txBox="1"/>
          <p:nvPr/>
        </p:nvSpPr>
        <p:spPr>
          <a:xfrm>
            <a:off x="1055075" y="1813655"/>
            <a:ext cx="868379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VISUALS – TABLEAU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A707AE-2601-46B6-2FC3-376AEA7E7541}"/>
              </a:ext>
            </a:extLst>
          </p:cNvPr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5BC5906-7169-345A-4031-D5E38262D090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00F797E-3465-CFFE-51CA-769DCBD19F9B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C2D8014-EEDE-ABB6-CFA4-E1F181C620DC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6A71957-38FB-106E-F00E-905FA0CD8FE0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B5CF2F2-4B5B-6A2F-BA96-EA3FE104DE44}"/>
              </a:ext>
            </a:extLst>
          </p:cNvPr>
          <p:cNvSpPr txBox="1"/>
          <p:nvPr/>
        </p:nvSpPr>
        <p:spPr>
          <a:xfrm>
            <a:off x="16367863" y="8991600"/>
            <a:ext cx="1005737" cy="25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7CB21FC-1C36-5267-6456-E90D18A6E8B5}"/>
              </a:ext>
            </a:extLst>
          </p:cNvPr>
          <p:cNvSpPr txBox="1"/>
          <p:nvPr/>
        </p:nvSpPr>
        <p:spPr>
          <a:xfrm>
            <a:off x="1091986" y="2525186"/>
            <a:ext cx="8088925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PLOT(S)</a:t>
            </a:r>
          </a:p>
        </p:txBody>
      </p:sp>
      <p:pic>
        <p:nvPicPr>
          <p:cNvPr id="37" name="Picture 3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37ECAFB-9F21-D4E4-169C-C3AAF0EE1B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9" y="3501660"/>
            <a:ext cx="10377593" cy="6718125"/>
          </a:xfrm>
          <a:prstGeom prst="rect">
            <a:avLst/>
          </a:prstGeom>
        </p:spPr>
      </p:pic>
      <p:sp>
        <p:nvSpPr>
          <p:cNvPr id="41" name="TextBox 16">
            <a:extLst>
              <a:ext uri="{FF2B5EF4-FFF2-40B4-BE49-F238E27FC236}">
                <a16:creationId xmlns:a16="http://schemas.microsoft.com/office/drawing/2014/main" id="{199030F5-BBF2-343D-A574-D0E8C2D435A6}"/>
              </a:ext>
            </a:extLst>
          </p:cNvPr>
          <p:cNvSpPr txBox="1"/>
          <p:nvPr/>
        </p:nvSpPr>
        <p:spPr>
          <a:xfrm>
            <a:off x="11839163" y="6869206"/>
            <a:ext cx="2655869" cy="342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BOX-and-WHISKER</a:t>
            </a:r>
          </a:p>
        </p:txBody>
      </p:sp>
    </p:spTree>
    <p:extLst>
      <p:ext uri="{BB962C8B-B14F-4D97-AF65-F5344CB8AC3E}">
        <p14:creationId xmlns:p14="http://schemas.microsoft.com/office/powerpoint/2010/main" val="744101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22334" y="2121652"/>
            <a:ext cx="6034097" cy="671812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92353" y="1694614"/>
            <a:ext cx="4179099" cy="6080700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LI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5075" y="5119005"/>
            <a:ext cx="6543798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Pie Chart</a:t>
            </a:r>
            <a:endParaRPr lang="en-US" sz="1600" kern="100"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top 5 breached organization types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slice shows % of total breaches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Histogram </a:t>
            </a:r>
            <a:endParaRPr lang="en-US" sz="1600" kern="100"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how many records were breached in General</a:t>
            </a:r>
            <a:r>
              <a:rPr lang="en-US" sz="1600" kern="100">
                <a:solidFill>
                  <a:srgbClr val="000000"/>
                </a:solidFill>
                <a:latin typeface="Aptos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Bars are orange with black edges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</a:t>
            </a:r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Scatter Plot </a:t>
            </a:r>
            <a:endParaRPr lang="en-US" sz="1600" kern="100"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breaches from 2004 to 2021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yellow dot shows one breach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Bar Graph</a:t>
            </a:r>
            <a:endParaRPr lang="en-US" sz="1600" kern="100"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top 10 companies or groups with biggest breaches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 bars show number of records breached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3293381"/>
            <a:ext cx="80889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94457" y="4913639"/>
            <a:ext cx="4522566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Area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total breaches each year (2004–2021)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how breaches increased or decreased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Matplotlib Hexagonal Bin Plot</a:t>
            </a:r>
            <a:endParaRPr lang="en-US" sz="1600" kern="1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where breaches were most common by year and record count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 data by changing years to numbers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Tableau Packed Bubble Chart</a:t>
            </a:r>
            <a:endParaRPr lang="en-US" sz="1600" kern="1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breach methods using bubbles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Bigger bubbles = more records affected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en-US" sz="1600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Horizontal Bar Chart</a:t>
            </a:r>
            <a:endParaRPr lang="en-US" sz="1600" kern="1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total records breached by method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Longer bars = more records lost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C83A9-E08C-79D0-8B0B-D38A1DB8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F6A0579-958D-24B2-73B5-611A86570456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067E568-7F6E-FFDB-66B0-A19DE2116876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8DC6A0D-7551-A46A-48F5-7551034FA14A}"/>
              </a:ext>
            </a:extLst>
          </p:cNvPr>
          <p:cNvSpPr/>
          <p:nvPr/>
        </p:nvSpPr>
        <p:spPr>
          <a:xfrm>
            <a:off x="10722334" y="2121652"/>
            <a:ext cx="6034097" cy="671812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D90D534-1715-EA0D-7CD7-593ECD5BFFC3}"/>
              </a:ext>
            </a:extLst>
          </p:cNvPr>
          <p:cNvSpPr/>
          <p:nvPr/>
        </p:nvSpPr>
        <p:spPr>
          <a:xfrm>
            <a:off x="10092353" y="1694614"/>
            <a:ext cx="4179099" cy="6080700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1C0E2D4-37B4-5604-3141-6C025928BEE2}"/>
              </a:ext>
            </a:extLst>
          </p:cNvPr>
          <p:cNvSpPr txBox="1"/>
          <p:nvPr/>
        </p:nvSpPr>
        <p:spPr>
          <a:xfrm>
            <a:off x="1028700" y="2403571"/>
            <a:ext cx="7072639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VISUALS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A35CA5A-134C-CA9F-D972-F79EBB27456B}"/>
              </a:ext>
            </a:extLst>
          </p:cNvPr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LI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326C6FD-49EA-DE3A-AB63-DB9FA3BD3FF2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FB2AA25-2B11-B666-974C-361B7CD46421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D587587-B473-C66D-C364-922DEC5463AF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DC554E1-9C38-134B-D008-2162BBB31E39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7EBEE5B-3DCA-D1B0-916F-7E0BC205F531}"/>
              </a:ext>
            </a:extLst>
          </p:cNvPr>
          <p:cNvSpPr txBox="1"/>
          <p:nvPr/>
        </p:nvSpPr>
        <p:spPr>
          <a:xfrm>
            <a:off x="1055075" y="5119005"/>
            <a:ext cx="6543798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Pie Chart</a:t>
            </a:r>
            <a:endParaRPr lang="en-US" sz="1600" kern="100"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top 5 breached organization types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slice shows % of total breaches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Histogram </a:t>
            </a:r>
            <a:endParaRPr lang="en-US" sz="1600" kern="100"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how many records were breached in General</a:t>
            </a:r>
            <a:r>
              <a:rPr lang="en-US" sz="1600" kern="100">
                <a:solidFill>
                  <a:srgbClr val="000000"/>
                </a:solidFill>
                <a:latin typeface="Aptos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Bars are orange with black edges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</a:t>
            </a:r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Scatter Plot </a:t>
            </a:r>
            <a:endParaRPr lang="en-US" sz="1600" kern="100"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breaches from 2004 to 2021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yellow dot shows one breach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Bar Graph</a:t>
            </a:r>
            <a:endParaRPr lang="en-US" sz="1600" kern="100"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top 10 companies or groups with biggest breaches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 bars show number of records breached</a:t>
            </a:r>
            <a:endParaRPr lang="en-US" sz="1600" kern="100">
              <a:solidFill>
                <a:srgbClr val="000000"/>
              </a:solidFill>
              <a:effectLst/>
              <a:latin typeface="Aptos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197A0F3-6454-E1A2-471D-1CD46BA73304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10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669D9CB-65AC-129B-888A-FB1C2688ED95}"/>
              </a:ext>
            </a:extLst>
          </p:cNvPr>
          <p:cNvSpPr txBox="1"/>
          <p:nvPr/>
        </p:nvSpPr>
        <p:spPr>
          <a:xfrm>
            <a:off x="1055075" y="3293381"/>
            <a:ext cx="80889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8C4D79F-5F35-F496-D636-87E1E978E76D}"/>
              </a:ext>
            </a:extLst>
          </p:cNvPr>
          <p:cNvSpPr txBox="1"/>
          <p:nvPr/>
        </p:nvSpPr>
        <p:spPr>
          <a:xfrm>
            <a:off x="6094457" y="4913639"/>
            <a:ext cx="4522566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 Area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total breaches each year (2004–2021)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how breaches increased or decreased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Matplotlib Hexagonal Bin Plot</a:t>
            </a:r>
            <a:endParaRPr lang="en-US" sz="1600" kern="1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where breaches were most common by year and record count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 data by changing years to numbers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Tableau Packed Bubble Chart</a:t>
            </a:r>
            <a:endParaRPr lang="en-US" sz="1600" kern="1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breach methods using bubbles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Bigger bubbles = more records affected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en-US" sz="1600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Horizontal Bar Chart</a:t>
            </a:r>
            <a:endParaRPr lang="en-US" sz="1600" kern="1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total records breached by method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Longer bars = more records lost</a:t>
            </a:r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31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71027" y="2710779"/>
            <a:ext cx="5610468" cy="6246472"/>
          </a:xfrm>
          <a:custGeom>
            <a:avLst/>
            <a:gdLst/>
            <a:ahLst/>
            <a:cxnLst/>
            <a:rect l="l" t="t" r="r" b="b"/>
            <a:pathLst>
              <a:path w="5610468" h="6246472">
                <a:moveTo>
                  <a:pt x="0" y="0"/>
                </a:moveTo>
                <a:lnTo>
                  <a:pt x="5610468" y="0"/>
                </a:lnTo>
                <a:lnTo>
                  <a:pt x="5610468" y="6246472"/>
                </a:lnTo>
                <a:lnTo>
                  <a:pt x="0" y="6246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289454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7303" y="4604020"/>
            <a:ext cx="10111107" cy="241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1"/>
              </a:lnSpc>
            </a:pPr>
            <a:r>
              <a:rPr lang="en-US" sz="2722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Hi everyone,</a:t>
            </a:r>
          </a:p>
          <a:p>
            <a:pPr algn="just">
              <a:lnSpc>
                <a:spcPts val="3811"/>
              </a:lnSpc>
            </a:pPr>
            <a:endParaRPr lang="en-US" sz="2722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811"/>
              </a:lnSpc>
            </a:pPr>
            <a:r>
              <a:rPr lang="en-US" sz="2722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I’m Aaronea Wiggins and Lojain Idris. </a:t>
            </a:r>
          </a:p>
          <a:p>
            <a:pPr algn="just">
              <a:lnSpc>
                <a:spcPts val="3811"/>
              </a:lnSpc>
            </a:pPr>
            <a:r>
              <a:rPr lang="en-US" sz="2722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We are both active participants within course </a:t>
            </a:r>
          </a:p>
          <a:p>
            <a:pPr algn="just">
              <a:lnSpc>
                <a:spcPts val="3811"/>
              </a:lnSpc>
            </a:pPr>
            <a:r>
              <a:rPr lang="en-US" sz="2722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CTEC 298 session 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83021" y="1205692"/>
            <a:ext cx="4101048" cy="375819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31666" y="1205692"/>
            <a:ext cx="2670721" cy="2946710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02393" y="1787706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LI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884491"/>
            <a:ext cx="10426563" cy="600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           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6618" y="2618254"/>
            <a:ext cx="80889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417266-5A50-86C6-C07D-483AACF8F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6" y="5500949"/>
            <a:ext cx="2413157" cy="2087541"/>
          </a:xfrm>
          <a:prstGeom prst="rect">
            <a:avLst/>
          </a:prstGeom>
        </p:spPr>
      </p:pic>
      <p:pic>
        <p:nvPicPr>
          <p:cNvPr id="19" name="Picture 18" descr="A graph showing a number of objects&#10;&#10;AI-generated content may be incorrect.">
            <a:extLst>
              <a:ext uri="{FF2B5EF4-FFF2-40B4-BE49-F238E27FC236}">
                <a16:creationId xmlns:a16="http://schemas.microsoft.com/office/drawing/2014/main" id="{FD0AFBB2-7A8F-C042-D756-640037312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02" y="5629148"/>
            <a:ext cx="3228332" cy="1959342"/>
          </a:xfrm>
          <a:prstGeom prst="rect">
            <a:avLst/>
          </a:prstGeom>
        </p:spPr>
      </p:pic>
      <p:pic>
        <p:nvPicPr>
          <p:cNvPr id="21" name="Picture 20" descr="A graph with red squares&#10;&#10;AI-generated content may be incorrect.">
            <a:extLst>
              <a:ext uri="{FF2B5EF4-FFF2-40B4-BE49-F238E27FC236}">
                <a16:creationId xmlns:a16="http://schemas.microsoft.com/office/drawing/2014/main" id="{0FE418A8-C8D6-01BC-F8B5-3DF13401A7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85" y="5629148"/>
            <a:ext cx="3889597" cy="1959342"/>
          </a:xfrm>
          <a:prstGeom prst="rect">
            <a:avLst/>
          </a:prstGeom>
        </p:spPr>
      </p:pic>
      <p:pic>
        <p:nvPicPr>
          <p:cNvPr id="23" name="Picture 22" descr="A graph with numbers and a line of yellow dots&#10;&#10;AI-generated content may be incorrect.">
            <a:extLst>
              <a:ext uri="{FF2B5EF4-FFF2-40B4-BE49-F238E27FC236}">
                <a16:creationId xmlns:a16="http://schemas.microsoft.com/office/drawing/2014/main" id="{63A14E9F-5AB6-5541-B5B4-126663F113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5" y="8244021"/>
            <a:ext cx="3481051" cy="1836150"/>
          </a:xfrm>
          <a:prstGeom prst="rect">
            <a:avLst/>
          </a:prstGeom>
        </p:spPr>
      </p:pic>
      <p:pic>
        <p:nvPicPr>
          <p:cNvPr id="25" name="Picture 2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A788F8DF-1D38-7245-486F-9FD12893FD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05" y="8244021"/>
            <a:ext cx="3481051" cy="1836150"/>
          </a:xfrm>
          <a:prstGeom prst="rect">
            <a:avLst/>
          </a:prstGeom>
        </p:spPr>
      </p:pic>
      <p:pic>
        <p:nvPicPr>
          <p:cNvPr id="27" name="Picture 26" descr="A graph of blue dots&#10;&#10;AI-generated content may be incorrect.">
            <a:extLst>
              <a:ext uri="{FF2B5EF4-FFF2-40B4-BE49-F238E27FC236}">
                <a16:creationId xmlns:a16="http://schemas.microsoft.com/office/drawing/2014/main" id="{FED70B65-E777-AB21-3071-D03A6DD5C7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439" y="8165348"/>
            <a:ext cx="2872542" cy="1914823"/>
          </a:xfrm>
          <a:prstGeom prst="rect">
            <a:avLst/>
          </a:prstGeom>
        </p:spPr>
      </p:pic>
      <p:pic>
        <p:nvPicPr>
          <p:cNvPr id="29" name="Picture 28" descr="A blue circles with white text&#10;&#10;AI-generated content may be incorrect.">
            <a:extLst>
              <a:ext uri="{FF2B5EF4-FFF2-40B4-BE49-F238E27FC236}">
                <a16:creationId xmlns:a16="http://schemas.microsoft.com/office/drawing/2014/main" id="{1ED7E3F3-456A-7A99-BBD0-C7785B9436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158" y="5787278"/>
            <a:ext cx="2749080" cy="1514881"/>
          </a:xfrm>
          <a:prstGeom prst="rect">
            <a:avLst/>
          </a:prstGeom>
        </p:spPr>
      </p:pic>
      <p:pic>
        <p:nvPicPr>
          <p:cNvPr id="31" name="Picture 30" descr="A graph with blue lines&#10;&#10;AI-generated content may be incorrect.">
            <a:extLst>
              <a:ext uri="{FF2B5EF4-FFF2-40B4-BE49-F238E27FC236}">
                <a16:creationId xmlns:a16="http://schemas.microsoft.com/office/drawing/2014/main" id="{5F59969F-4225-9BBD-458A-D865E5B7BE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67" y="8297670"/>
            <a:ext cx="2680997" cy="15148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0E912-E4E5-D4BD-ACD1-F6EF12C4C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5455024"/>
          </a:xfrm>
          <a:prstGeom prst="rect">
            <a:avLst/>
          </a:prstGeom>
        </p:spPr>
      </p:pic>
      <p:pic>
        <p:nvPicPr>
          <p:cNvPr id="5" name="Picture 4" descr="A colorful pie chart with text&#10;&#10;AI-generated content may be incorrect.">
            <a:extLst>
              <a:ext uri="{FF2B5EF4-FFF2-40B4-BE49-F238E27FC236}">
                <a16:creationId xmlns:a16="http://schemas.microsoft.com/office/drawing/2014/main" id="{7BD68D92-BC8C-1BEF-BA76-D3AF756E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4347882"/>
            <a:ext cx="17857694" cy="54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73EFB5-3F98-A802-0816-52677E508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160020"/>
            <a:ext cx="18127980" cy="5721835"/>
          </a:xfrm>
          <a:prstGeom prst="rect">
            <a:avLst/>
          </a:prstGeom>
        </p:spPr>
      </p:pic>
      <p:pic>
        <p:nvPicPr>
          <p:cNvPr id="7" name="Picture 6" descr="A graph showing a number of objects&#10;&#10;AI-generated content may be incorrect.">
            <a:extLst>
              <a:ext uri="{FF2B5EF4-FFF2-40B4-BE49-F238E27FC236}">
                <a16:creationId xmlns:a16="http://schemas.microsoft.com/office/drawing/2014/main" id="{C90BD2B6-6865-1557-F034-ABDAFED76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2021"/>
            <a:ext cx="18288000" cy="5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6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D2497742-34C1-AE80-8000-977738B5B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8000" cy="5623559"/>
          </a:xfrm>
          <a:prstGeom prst="rect">
            <a:avLst/>
          </a:prstGeom>
        </p:spPr>
      </p:pic>
      <p:pic>
        <p:nvPicPr>
          <p:cNvPr id="5" name="Picture 4" descr="A graph with red squares&#10;&#10;AI-generated content may be incorrect.">
            <a:extLst>
              <a:ext uri="{FF2B5EF4-FFF2-40B4-BE49-F238E27FC236}">
                <a16:creationId xmlns:a16="http://schemas.microsoft.com/office/drawing/2014/main" id="{BD9784F9-2091-C412-4666-0411D3832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5143500"/>
            <a:ext cx="18105119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0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5DCFD722-5D26-8F6D-573A-1EFF8D253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4640580"/>
          </a:xfrm>
          <a:prstGeom prst="rect">
            <a:avLst/>
          </a:prstGeom>
        </p:spPr>
      </p:pic>
      <p:pic>
        <p:nvPicPr>
          <p:cNvPr id="5" name="Picture 4" descr="A graph with numbers and a line of yellow dots&#10;&#10;AI-generated content may be incorrect.">
            <a:extLst>
              <a:ext uri="{FF2B5EF4-FFF2-40B4-BE49-F238E27FC236}">
                <a16:creationId xmlns:a16="http://schemas.microsoft.com/office/drawing/2014/main" id="{C79BFF7A-FC44-A9D7-9470-816EB59E9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977640"/>
            <a:ext cx="17945099" cy="59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72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ED6AF60B-8A0A-F7C2-00EF-A73A72B1A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4914900"/>
          </a:xfrm>
          <a:prstGeom prst="rect">
            <a:avLst/>
          </a:prstGeom>
        </p:spPr>
      </p:pic>
      <p:pic>
        <p:nvPicPr>
          <p:cNvPr id="5" name="Picture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E8B62B1-79F9-CA64-75B3-F7E15F146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" y="4914900"/>
            <a:ext cx="1784223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5D98FA-9988-B02F-F76F-F1547EA7B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1"/>
            <a:ext cx="18127980" cy="5463539"/>
          </a:xfrm>
          <a:prstGeom prst="rect">
            <a:avLst/>
          </a:prstGeom>
        </p:spPr>
      </p:pic>
      <p:pic>
        <p:nvPicPr>
          <p:cNvPr id="5" name="Picture 4" descr="A graph of blue dots&#10;&#10;AI-generated content may be incorrect.">
            <a:extLst>
              <a:ext uri="{FF2B5EF4-FFF2-40B4-BE49-F238E27FC236}">
                <a16:creationId xmlns:a16="http://schemas.microsoft.com/office/drawing/2014/main" id="{48F28D23-92ED-F208-1CCA-59D3B00CC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5463540"/>
            <a:ext cx="17807939" cy="48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88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6D6D-D6B0-3F64-B36B-C7F04012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Tableau Plots</a:t>
            </a:r>
            <a:br>
              <a:rPr lang="en-US"/>
            </a:br>
            <a:r>
              <a:rPr lang="en-US"/>
              <a:t>Packed Bubble</a:t>
            </a:r>
          </a:p>
        </p:txBody>
      </p:sp>
      <p:pic>
        <p:nvPicPr>
          <p:cNvPr id="4" name="Picture 3" descr="A blue circles with white text&#10;&#10;AI-generated content may be incorrect.">
            <a:extLst>
              <a:ext uri="{FF2B5EF4-FFF2-40B4-BE49-F238E27FC236}">
                <a16:creationId xmlns:a16="http://schemas.microsoft.com/office/drawing/2014/main" id="{F9C44126-B1BE-0378-4FA1-84BC69610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417638"/>
            <a:ext cx="17373599" cy="88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2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A6EC-FBF8-EAB3-12C4-548F4BEA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Horizontal Bar</a:t>
            </a:r>
          </a:p>
        </p:txBody>
      </p:sp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5EDBF036-AEDF-C230-F682-AEF5C1AE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210235"/>
            <a:ext cx="17857693" cy="90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9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440699">
            <a:off x="11206959" y="2235663"/>
            <a:ext cx="3059086" cy="1941129"/>
          </a:xfrm>
          <a:custGeom>
            <a:avLst/>
            <a:gdLst/>
            <a:ahLst/>
            <a:cxnLst/>
            <a:rect l="l" t="t" r="r" b="b"/>
            <a:pathLst>
              <a:path w="3059086" h="1941129">
                <a:moveTo>
                  <a:pt x="0" y="0"/>
                </a:moveTo>
                <a:lnTo>
                  <a:pt x="3059087" y="0"/>
                </a:lnTo>
                <a:lnTo>
                  <a:pt x="3059087" y="1941130"/>
                </a:lnTo>
                <a:lnTo>
                  <a:pt x="0" y="1941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06387">
            <a:off x="8384546" y="3988972"/>
            <a:ext cx="3160926" cy="3408842"/>
          </a:xfrm>
          <a:custGeom>
            <a:avLst/>
            <a:gdLst/>
            <a:ahLst/>
            <a:cxnLst/>
            <a:rect l="l" t="t" r="r" b="b"/>
            <a:pathLst>
              <a:path w="3160926" h="3408842">
                <a:moveTo>
                  <a:pt x="0" y="0"/>
                </a:moveTo>
                <a:lnTo>
                  <a:pt x="3160926" y="0"/>
                </a:lnTo>
                <a:lnTo>
                  <a:pt x="3160926" y="3408842"/>
                </a:lnTo>
                <a:lnTo>
                  <a:pt x="0" y="3408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175061">
            <a:off x="13167272" y="4228100"/>
            <a:ext cx="1593550" cy="4114800"/>
          </a:xfrm>
          <a:custGeom>
            <a:avLst/>
            <a:gdLst/>
            <a:ahLst/>
            <a:cxnLst/>
            <a:rect l="l" t="t" r="r" b="b"/>
            <a:pathLst>
              <a:path w="1593550" h="4114800">
                <a:moveTo>
                  <a:pt x="0" y="0"/>
                </a:moveTo>
                <a:lnTo>
                  <a:pt x="1593550" y="0"/>
                </a:lnTo>
                <a:lnTo>
                  <a:pt x="1593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CONCLUSION: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 | LI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075" y="4503241"/>
            <a:ext cx="6543798" cy="279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2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This project has been a series of planned tasks with an objective, often involving multiple steps. It was be carried out by multiple individuals that formed or a team and was designed to achieve the specified outcome within a set timeframe (today). </a:t>
            </a:r>
            <a:r>
              <a:rPr lang="en-US" sz="2700" b="0" i="0" u="none" strike="noStrike" dirty="0">
                <a:effectLst/>
                <a:latin typeface="DM Sans" pitchFamily="2" charset="77"/>
              </a:rPr>
              <a:t>This class has taught us punctuality, how to data—visually, via code, and with teamwork </a:t>
            </a:r>
            <a:endParaRPr lang="en-US" sz="2700" dirty="0">
              <a:solidFill>
                <a:srgbClr val="343434"/>
              </a:solidFill>
              <a:latin typeface="DM Sans" pitchFamily="2" charset="77"/>
              <a:ea typeface="DM Sans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934517" y="4362214"/>
            <a:ext cx="936193" cy="887460"/>
          </a:xfrm>
          <a:custGeom>
            <a:avLst/>
            <a:gdLst/>
            <a:ahLst/>
            <a:cxnLst/>
            <a:rect l="l" t="t" r="r" b="b"/>
            <a:pathLst>
              <a:path w="936193" h="887460">
                <a:moveTo>
                  <a:pt x="0" y="0"/>
                </a:moveTo>
                <a:lnTo>
                  <a:pt x="936193" y="0"/>
                </a:lnTo>
                <a:lnTo>
                  <a:pt x="936193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96364" y="4321622"/>
            <a:ext cx="695271" cy="887460"/>
          </a:xfrm>
          <a:custGeom>
            <a:avLst/>
            <a:gdLst/>
            <a:ahLst/>
            <a:cxnLst/>
            <a:rect l="l" t="t" r="r" b="b"/>
            <a:pathLst>
              <a:path w="695271" h="887460">
                <a:moveTo>
                  <a:pt x="0" y="0"/>
                </a:moveTo>
                <a:lnTo>
                  <a:pt x="695272" y="0"/>
                </a:lnTo>
                <a:lnTo>
                  <a:pt x="69527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209909" y="4321622"/>
            <a:ext cx="889362" cy="887460"/>
          </a:xfrm>
          <a:custGeom>
            <a:avLst/>
            <a:gdLst/>
            <a:ahLst/>
            <a:cxnLst/>
            <a:rect l="l" t="t" r="r" b="b"/>
            <a:pathLst>
              <a:path w="889362" h="887460">
                <a:moveTo>
                  <a:pt x="0" y="0"/>
                </a:moveTo>
                <a:lnTo>
                  <a:pt x="889362" y="0"/>
                </a:lnTo>
                <a:lnTo>
                  <a:pt x="88936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07681" y="1800553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SUMMARIES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50831" y="6218299"/>
            <a:ext cx="4054734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I worked with a group of four 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and together we gathered data.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12213" y="1800553"/>
            <a:ext cx="5216414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128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5651" y="5373749"/>
            <a:ext cx="16739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PREVIOUSLY IN CTEC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16633" y="5906717"/>
            <a:ext cx="4054734" cy="15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what data you asked?</a:t>
            </a:r>
          </a:p>
          <a:p>
            <a:pPr algn="just">
              <a:lnSpc>
                <a:spcPts val="2380"/>
              </a:lnSpc>
            </a:pPr>
            <a:r>
              <a:rPr lang="en-US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my group was able to retrieve stats directly from the FBI website in relation to the number of crimes that occurred in 2020, grouped by race.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26765" y="5373749"/>
            <a:ext cx="24344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GATHERED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2621" y="5906717"/>
            <a:ext cx="4054734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our overall discovery was that Pacific Islanders and White Americans have committed the most crimes.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04373" y="5373749"/>
            <a:ext cx="226386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OVERALL STUDY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50689" y="2012464"/>
            <a:ext cx="4355876" cy="6337915"/>
          </a:xfrm>
          <a:custGeom>
            <a:avLst/>
            <a:gdLst/>
            <a:ahLst/>
            <a:cxnLst/>
            <a:rect l="l" t="t" r="r" b="b"/>
            <a:pathLst>
              <a:path w="4355876" h="6337915">
                <a:moveTo>
                  <a:pt x="0" y="0"/>
                </a:moveTo>
                <a:lnTo>
                  <a:pt x="4355877" y="0"/>
                </a:lnTo>
                <a:lnTo>
                  <a:pt x="4355877" y="6337915"/>
                </a:lnTo>
                <a:lnTo>
                  <a:pt x="0" y="6337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27714" y="3613245"/>
            <a:ext cx="4015755" cy="4709308"/>
          </a:xfrm>
          <a:custGeom>
            <a:avLst/>
            <a:gdLst/>
            <a:ahLst/>
            <a:cxnLst/>
            <a:rect l="l" t="t" r="r" b="b"/>
            <a:pathLst>
              <a:path w="4015755" h="4709308">
                <a:moveTo>
                  <a:pt x="0" y="0"/>
                </a:moveTo>
                <a:lnTo>
                  <a:pt x="4015755" y="0"/>
                </a:lnTo>
                <a:lnTo>
                  <a:pt x="4015755" y="4709308"/>
                </a:lnTo>
                <a:lnTo>
                  <a:pt x="0" y="4709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7548" flipH="1">
            <a:off x="10710799" y="7296706"/>
            <a:ext cx="4912946" cy="2233157"/>
          </a:xfrm>
          <a:custGeom>
            <a:avLst/>
            <a:gdLst/>
            <a:ahLst/>
            <a:cxnLst/>
            <a:rect l="l" t="t" r="r" b="b"/>
            <a:pathLst>
              <a:path w="4912946" h="2233157">
                <a:moveTo>
                  <a:pt x="4912946" y="0"/>
                </a:moveTo>
                <a:lnTo>
                  <a:pt x="0" y="0"/>
                </a:lnTo>
                <a:lnTo>
                  <a:pt x="0" y="2233157"/>
                </a:lnTo>
                <a:lnTo>
                  <a:pt x="4912946" y="2233157"/>
                </a:lnTo>
                <a:lnTo>
                  <a:pt x="49129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 | LI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000500"/>
            <a:ext cx="6667500" cy="3063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2400" b="0" i="0" u="none" strike="noStrike" dirty="0">
                <a:effectLst/>
                <a:latin typeface="DM Sans" pitchFamily="2" charset="77"/>
              </a:rPr>
              <a:t>Arrests by offense, age, and race | Office of Juvenile Justice and Delinquency Prevention. (n.d.). </a:t>
            </a:r>
            <a:r>
              <a:rPr lang="en-US" sz="2400" b="0" i="0" u="sng" strike="noStrike" dirty="0">
                <a:solidFill>
                  <a:srgbClr val="22FFFF"/>
                </a:solidFill>
                <a:effectLst/>
                <a:latin typeface="DM Sans" pitchFamily="2" charset="77"/>
                <a:hlinkClick r:id="rId12"/>
              </a:rPr>
              <a:t>https://ojjdp.ojp.gov/statistical-briefing-book/crime/faqs/ucr_table_2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DM Sans" pitchFamily="2" charset="77"/>
              </a:rPr>
              <a:t> </a:t>
            </a:r>
            <a:r>
              <a:rPr lang="en-US" sz="2400" dirty="0">
                <a:latin typeface="DM Sans" pitchFamily="2" charset="77"/>
              </a:rPr>
              <a:t>– filtered by age/year</a:t>
            </a:r>
          </a:p>
          <a:p>
            <a:pPr algn="just">
              <a:lnSpc>
                <a:spcPts val="2380"/>
              </a:lnSpc>
            </a:pPr>
            <a:endParaRPr lang="en-US" sz="17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Top Data Breaches (2004-2021)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  <a:hlinkClick r:id="rId13"/>
              </a:rPr>
              <a:t>https://www.kaggle.com/datasets/hishaamarmghan/list-of-top-data-breaches-2004-2021</a:t>
            </a: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just">
              <a:lnSpc>
                <a:spcPts val="2380"/>
              </a:lnSpc>
            </a:pPr>
            <a:endParaRPr lang="en-US" sz="170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63088" y="8991600"/>
            <a:ext cx="1005737" cy="25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33983" y="3152569"/>
            <a:ext cx="16420035" cy="387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9362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7634303" y="6228404"/>
            <a:ext cx="442897" cy="442897"/>
          </a:xfrm>
          <a:custGeom>
            <a:avLst/>
            <a:gdLst/>
            <a:ahLst/>
            <a:cxnLst/>
            <a:rect l="l" t="t" r="r" b="b"/>
            <a:pathLst>
              <a:path w="442897" h="442897">
                <a:moveTo>
                  <a:pt x="0" y="0"/>
                </a:moveTo>
                <a:lnTo>
                  <a:pt x="442897" y="0"/>
                </a:lnTo>
                <a:lnTo>
                  <a:pt x="442897" y="442897"/>
                </a:lnTo>
                <a:lnTo>
                  <a:pt x="0" y="442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354446">
            <a:off x="15843106" y="2606653"/>
            <a:ext cx="1497033" cy="2339114"/>
          </a:xfrm>
          <a:custGeom>
            <a:avLst/>
            <a:gdLst/>
            <a:ahLst/>
            <a:cxnLst/>
            <a:rect l="l" t="t" r="r" b="b"/>
            <a:pathLst>
              <a:path w="1497033" h="2339114">
                <a:moveTo>
                  <a:pt x="0" y="0"/>
                </a:moveTo>
                <a:lnTo>
                  <a:pt x="1497033" y="0"/>
                </a:lnTo>
                <a:lnTo>
                  <a:pt x="1497033" y="2339115"/>
                </a:lnTo>
                <a:lnTo>
                  <a:pt x="0" y="2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85027">
            <a:off x="6844078" y="1657560"/>
            <a:ext cx="2206219" cy="1740908"/>
          </a:xfrm>
          <a:custGeom>
            <a:avLst/>
            <a:gdLst/>
            <a:ahLst/>
            <a:cxnLst/>
            <a:rect l="l" t="t" r="r" b="b"/>
            <a:pathLst>
              <a:path w="2206219" h="1740908">
                <a:moveTo>
                  <a:pt x="0" y="0"/>
                </a:moveTo>
                <a:lnTo>
                  <a:pt x="2206220" y="0"/>
                </a:lnTo>
                <a:lnTo>
                  <a:pt x="2206220" y="1740908"/>
                </a:lnTo>
                <a:lnTo>
                  <a:pt x="0" y="1740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70055" y="7354925"/>
            <a:ext cx="4202073" cy="2521244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39221">
            <a:off x="12158377" y="6994177"/>
            <a:ext cx="1170380" cy="2030628"/>
          </a:xfrm>
          <a:custGeom>
            <a:avLst/>
            <a:gdLst/>
            <a:ahLst/>
            <a:cxnLst/>
            <a:rect l="l" t="t" r="r" b="b"/>
            <a:pathLst>
              <a:path w="1170380" h="2030628">
                <a:moveTo>
                  <a:pt x="0" y="0"/>
                </a:moveTo>
                <a:lnTo>
                  <a:pt x="1170381" y="0"/>
                </a:lnTo>
                <a:lnTo>
                  <a:pt x="1170381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06339" y="1111346"/>
            <a:ext cx="1160704" cy="23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 | LI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31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7188" y="6824963"/>
            <a:ext cx="2393621" cy="124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91"/>
              </a:lnSpc>
              <a:spcBef>
                <a:spcPct val="0"/>
              </a:spcBef>
            </a:pPr>
            <a:endParaRPr lang="en-US" sz="2351" u="none" strike="noStrike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r">
              <a:lnSpc>
                <a:spcPts val="3291"/>
              </a:lnSpc>
              <a:spcBef>
                <a:spcPct val="0"/>
              </a:spcBef>
            </a:pPr>
            <a:r>
              <a:rPr lang="en-US" sz="2351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Aaronea Wiggins</a:t>
            </a:r>
          </a:p>
          <a:p>
            <a:pPr marL="0" lvl="0" indent="0" algn="r">
              <a:lnSpc>
                <a:spcPts val="3291"/>
              </a:lnSpc>
              <a:spcBef>
                <a:spcPct val="0"/>
              </a:spcBef>
            </a:pPr>
            <a:r>
              <a:rPr lang="en-US" sz="2351" u="none" strike="noStrike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Lojain Idris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04478" y="6284230"/>
            <a:ext cx="4279040" cy="40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91"/>
              </a:lnSpc>
              <a:spcBef>
                <a:spcPct val="0"/>
              </a:spcBef>
            </a:pPr>
            <a:r>
              <a:rPr lang="en-US" sz="2351" u="none" strike="noStrike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Bowie State University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934517" y="4362214"/>
            <a:ext cx="936193" cy="887460"/>
          </a:xfrm>
          <a:custGeom>
            <a:avLst/>
            <a:gdLst/>
            <a:ahLst/>
            <a:cxnLst/>
            <a:rect l="l" t="t" r="r" b="b"/>
            <a:pathLst>
              <a:path w="936193" h="887460">
                <a:moveTo>
                  <a:pt x="0" y="0"/>
                </a:moveTo>
                <a:lnTo>
                  <a:pt x="936193" y="0"/>
                </a:lnTo>
                <a:lnTo>
                  <a:pt x="936193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96364" y="4321622"/>
            <a:ext cx="695271" cy="887460"/>
          </a:xfrm>
          <a:custGeom>
            <a:avLst/>
            <a:gdLst/>
            <a:ahLst/>
            <a:cxnLst/>
            <a:rect l="l" t="t" r="r" b="b"/>
            <a:pathLst>
              <a:path w="695271" h="887460">
                <a:moveTo>
                  <a:pt x="0" y="0"/>
                </a:moveTo>
                <a:lnTo>
                  <a:pt x="695272" y="0"/>
                </a:lnTo>
                <a:lnTo>
                  <a:pt x="69527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209909" y="4321622"/>
            <a:ext cx="889362" cy="887460"/>
          </a:xfrm>
          <a:custGeom>
            <a:avLst/>
            <a:gdLst/>
            <a:ahLst/>
            <a:cxnLst/>
            <a:rect l="l" t="t" r="r" b="b"/>
            <a:pathLst>
              <a:path w="889362" h="887460">
                <a:moveTo>
                  <a:pt x="0" y="0"/>
                </a:moveTo>
                <a:lnTo>
                  <a:pt x="889362" y="0"/>
                </a:lnTo>
                <a:lnTo>
                  <a:pt x="88936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07681" y="1800553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SUMMARIES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LI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90645" y="5906717"/>
            <a:ext cx="4054734" cy="9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endParaRPr dirty="0"/>
          </a:p>
          <a:p>
            <a:pPr algn="just">
              <a:lnSpc>
                <a:spcPts val="2380"/>
              </a:lnSpc>
            </a:pPr>
            <a:r>
              <a:rPr lang="en-US" sz="1600" b="0" i="0" u="none" strike="noStrike" dirty="0">
                <a:solidFill>
                  <a:srgbClr val="343434"/>
                </a:solidFill>
                <a:effectLst/>
              </a:rPr>
              <a:t>Top Data Breaches (2004-2021)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ts val="2380"/>
              </a:lnSpc>
            </a:pPr>
            <a:endParaRPr lang="en-US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Page04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12213" y="1800553"/>
            <a:ext cx="5216414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128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5651" y="5373749"/>
            <a:ext cx="16739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PREVIOUSLY IN CTEC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16633" y="5906717"/>
            <a:ext cx="4054734" cy="177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343434"/>
                </a:solidFill>
                <a:effectLst/>
              </a:rPr>
              <a:t>Focuses on the the growing global threat of cyber-attacks to businesses</a:t>
            </a:r>
          </a:p>
          <a:p>
            <a:pPr algn="just" rtl="0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343434"/>
                </a:solidFill>
                <a:effectLst/>
              </a:rPr>
              <a:t>Identifies common types of cyber-attacks.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343434"/>
                </a:solidFill>
                <a:effectLst/>
              </a:rPr>
              <a:t>Analyzes the average number of attacks each year(2004-2021)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ts val="2380"/>
              </a:lnSpc>
            </a:pPr>
            <a:endParaRPr lang="en-US" sz="17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26765" y="5373749"/>
            <a:ext cx="24344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TOPIC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2621" y="5906717"/>
            <a:ext cx="4054734" cy="152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343434"/>
                </a:solidFill>
                <a:effectLst/>
              </a:rPr>
              <a:t>Pivot table to show how different organization types were </a:t>
            </a:r>
            <a:r>
              <a:rPr lang="en-US" sz="1600" dirty="0">
                <a:solidFill>
                  <a:srgbClr val="343434"/>
                </a:solidFill>
              </a:rPr>
              <a:t>a</a:t>
            </a:r>
            <a:r>
              <a:rPr lang="en-US" sz="1600" b="0" i="0" u="none" strike="noStrike" dirty="0">
                <a:solidFill>
                  <a:srgbClr val="343434"/>
                </a:solidFill>
                <a:effectLst/>
              </a:rPr>
              <a:t>ffected over time</a:t>
            </a:r>
          </a:p>
          <a:p>
            <a:pPr algn="just" rtl="0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343434"/>
                </a:solidFill>
                <a:effectLst/>
              </a:rPr>
              <a:t>provide useful insights for developing better cybersecurity strategies.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ts val="2380"/>
              </a:lnSpc>
            </a:pPr>
            <a:endParaRPr lang="en-US" sz="17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04373" y="5373749"/>
            <a:ext cx="226386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TOPIC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934517" y="4362214"/>
            <a:ext cx="936193" cy="887460"/>
          </a:xfrm>
          <a:custGeom>
            <a:avLst/>
            <a:gdLst/>
            <a:ahLst/>
            <a:cxnLst/>
            <a:rect l="l" t="t" r="r" b="b"/>
            <a:pathLst>
              <a:path w="936193" h="887460">
                <a:moveTo>
                  <a:pt x="0" y="0"/>
                </a:moveTo>
                <a:lnTo>
                  <a:pt x="936193" y="0"/>
                </a:lnTo>
                <a:lnTo>
                  <a:pt x="936193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96364" y="4321622"/>
            <a:ext cx="695271" cy="887460"/>
          </a:xfrm>
          <a:custGeom>
            <a:avLst/>
            <a:gdLst/>
            <a:ahLst/>
            <a:cxnLst/>
            <a:rect l="l" t="t" r="r" b="b"/>
            <a:pathLst>
              <a:path w="695271" h="887460">
                <a:moveTo>
                  <a:pt x="0" y="0"/>
                </a:moveTo>
                <a:lnTo>
                  <a:pt x="695272" y="0"/>
                </a:lnTo>
                <a:lnTo>
                  <a:pt x="69527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209909" y="4321622"/>
            <a:ext cx="889362" cy="887460"/>
          </a:xfrm>
          <a:custGeom>
            <a:avLst/>
            <a:gdLst/>
            <a:ahLst/>
            <a:cxnLst/>
            <a:rect l="l" t="t" r="r" b="b"/>
            <a:pathLst>
              <a:path w="889362" h="887460">
                <a:moveTo>
                  <a:pt x="0" y="0"/>
                </a:moveTo>
                <a:lnTo>
                  <a:pt x="889362" y="0"/>
                </a:lnTo>
                <a:lnTo>
                  <a:pt x="88936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07681" y="1800553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SUMMARIES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90645" y="5906717"/>
            <a:ext cx="4054734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endParaRPr/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12213" y="1800553"/>
            <a:ext cx="5216414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128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5651" y="5373749"/>
            <a:ext cx="16739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PREVIOUSLY IN CTEC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16633" y="5906717"/>
            <a:ext cx="405473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26765" y="5373749"/>
            <a:ext cx="24344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TOPIC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2621" y="5906717"/>
            <a:ext cx="405473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04373" y="5373749"/>
            <a:ext cx="226386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TOPIC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01508" y="1912631"/>
            <a:ext cx="4652055" cy="6106516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22613" y="3588656"/>
            <a:ext cx="2597247" cy="4793577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860646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DESCRIPTION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5075" y="3789684"/>
            <a:ext cx="6543798" cy="32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During my time within this course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2618109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CTEC 298 MATERIAL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7361" y="4118941"/>
            <a:ext cx="7072639" cy="5115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 have been introduced to many data related tutorials and tasks. </a:t>
            </a:r>
          </a:p>
          <a:p>
            <a:pPr marL="285750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CTEC 298 has exposed the class to data software and repositories such </a:t>
            </a: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Matplotlib, </a:t>
            </a:r>
            <a:r>
              <a:rPr lang="en-US" sz="1800" dirty="0" err="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Jupyter</a:t>
            </a: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Notebook, Tableau, and GitHub.</a:t>
            </a:r>
          </a:p>
          <a:p>
            <a:pPr algn="just">
              <a:lnSpc>
                <a:spcPts val="2520"/>
              </a:lnSpc>
            </a:pPr>
            <a:r>
              <a:rPr lang="en-US" b="1" u="sng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DEFINITIONS</a:t>
            </a:r>
            <a:endParaRPr lang="en-US" sz="1800" b="1" u="sng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·</a:t>
            </a:r>
            <a:r>
              <a:rPr lang="en-US" sz="1800" dirty="0" err="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Jupyter</a:t>
            </a: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Notebook is an interactive notebook which integrates code, visualizations, equations, and more. File extension .</a:t>
            </a:r>
            <a:r>
              <a:rPr lang="en-US" sz="1800" dirty="0" err="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ipynb</a:t>
            </a: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285750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Matplotlib: A comprehensive library for creating static, animated, and interactive visualizations in Python</a:t>
            </a:r>
          </a:p>
          <a:p>
            <a:pPr marL="285750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Tableau: software for data input, visual analytical tool to help understand data</a:t>
            </a:r>
            <a:endParaRPr lang="en-US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GitHub: considerable repository to manage and share code.  </a:t>
            </a:r>
          </a:p>
          <a:p>
            <a:pPr marL="285750" indent="-285750" algn="just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 have imported and uploaded several files within my repositories utilizing CTEC 128’s data. </a:t>
            </a:r>
          </a:p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76574" y="-550879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01508" y="1912631"/>
            <a:ext cx="4652055" cy="6106516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22613" y="3588656"/>
            <a:ext cx="2597247" cy="4793577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DESCRIPTION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LI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CTEC 298 MATERIAL</a:t>
            </a:r>
          </a:p>
        </p:txBody>
      </p:sp>
      <p:sp>
        <p:nvSpPr>
          <p:cNvPr id="15" name="TextBox 15"/>
          <p:cNvSpPr txBox="1"/>
          <p:nvPr/>
        </p:nvSpPr>
        <p:spPr>
          <a:xfrm rot="10800000" flipV="1">
            <a:off x="929690" y="4709487"/>
            <a:ext cx="5558195" cy="3359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endParaRPr lang="en-US" sz="1800" kern="1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38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LearnPython</a:t>
            </a:r>
            <a:r>
              <a:rPr lang="en-US" sz="2400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 Tutorials Part One.</a:t>
            </a:r>
          </a:p>
          <a:p>
            <a:pPr marL="285750" indent="-285750" algn="just">
              <a:lnSpc>
                <a:spcPts val="238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LearnPython</a:t>
            </a:r>
            <a:r>
              <a:rPr lang="en-US" sz="2400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 Tutorials Part Two</a:t>
            </a:r>
          </a:p>
          <a:p>
            <a:pPr marL="285750" indent="-285750" algn="just">
              <a:lnSpc>
                <a:spcPts val="23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Anaconda Installation</a:t>
            </a:r>
          </a:p>
          <a:p>
            <a:pPr marL="285750" indent="-285750" algn="just">
              <a:lnSpc>
                <a:spcPts val="238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GItHub</a:t>
            </a:r>
            <a:r>
              <a:rPr lang="en-US" sz="2400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 Account Set Up</a:t>
            </a:r>
          </a:p>
          <a:p>
            <a:pPr marL="285750" indent="-285750" algn="just">
              <a:lnSpc>
                <a:spcPts val="23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Matplotlib Tutorials</a:t>
            </a:r>
          </a:p>
          <a:p>
            <a:pPr marL="285750" indent="-285750" algn="just">
              <a:lnSpc>
                <a:spcPts val="23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Matplotlib Python Plotting</a:t>
            </a:r>
          </a:p>
          <a:p>
            <a:pPr marL="285750" indent="-285750" algn="just">
              <a:lnSpc>
                <a:spcPts val="23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Pandas Tutorials </a:t>
            </a:r>
          </a:p>
          <a:p>
            <a:pPr marL="285750" indent="-285750" algn="just">
              <a:lnSpc>
                <a:spcPts val="238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Tableau Tutorials</a:t>
            </a:r>
          </a:p>
          <a:p>
            <a:pPr marL="285750" indent="-285750" algn="just">
              <a:lnSpc>
                <a:spcPts val="238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Jupyter</a:t>
            </a:r>
            <a:r>
              <a:rPr lang="en-US" sz="2400">
                <a:solidFill>
                  <a:srgbClr val="343434"/>
                </a:solidFill>
                <a:latin typeface="+mj-lt"/>
                <a:ea typeface="DM Sans"/>
                <a:cs typeface="DM Sans"/>
                <a:sym typeface="DM Sans"/>
              </a:rPr>
              <a:t> Notebook Python Code Completion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01508" y="1912631"/>
            <a:ext cx="4652055" cy="6106516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22613" y="3588656"/>
            <a:ext cx="2597247" cy="4793577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DESCRIPTION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5075" y="5119005"/>
            <a:ext cx="6543798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CTEC 298 MATERIAL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608819"/>
            <a:ext cx="6543798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22334" y="2121652"/>
            <a:ext cx="6034097" cy="671812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92353" y="1694614"/>
            <a:ext cx="4179099" cy="6080700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2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5075" y="5099955"/>
            <a:ext cx="6543798" cy="128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Of the six plots that we had to code, I’d easily say the bar graph was less tedious to complete within my </a:t>
            </a:r>
            <a:r>
              <a:rPr lang="en-US" sz="2399" dirty="0" err="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Jupyter</a:t>
            </a:r>
            <a:r>
              <a:rPr lang="en-US" sz="239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notebook.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3293381"/>
            <a:ext cx="80889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OF CTEC 298 PLOT(S)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156824"/>
            <a:ext cx="6543798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During our individual plot assignment, I was assigned the Histogram that is a great plot for stats!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1179</Words>
  <Application>Microsoft Macintosh PowerPoint</Application>
  <PresentationFormat>Custom</PresentationFormat>
  <Paragraphs>317</Paragraphs>
  <Slides>31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Cooper Hewitt</vt:lpstr>
      <vt:lpstr>Arial</vt:lpstr>
      <vt:lpstr>DM Sans</vt:lpstr>
      <vt:lpstr>Times New Roman</vt:lpstr>
      <vt:lpstr>Cooper Hewitt Bold</vt:lpstr>
      <vt:lpstr>Calibri</vt:lpstr>
      <vt:lpstr>DM Sans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 Plots Packed Bubble</vt:lpstr>
      <vt:lpstr>Horizontal Bar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 data!</dc:title>
  <cp:lastModifiedBy>Aaronea Nicole Wiggins</cp:lastModifiedBy>
  <cp:revision>3</cp:revision>
  <dcterms:created xsi:type="dcterms:W3CDTF">2006-08-16T00:00:00Z</dcterms:created>
  <dcterms:modified xsi:type="dcterms:W3CDTF">2025-05-09T00:13:49Z</dcterms:modified>
  <dc:identifier>DAGm4iDkPqE</dc:identifier>
</cp:coreProperties>
</file>